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1" r:id="rId3"/>
    <p:sldId id="288" r:id="rId4"/>
  </p:sldIdLst>
  <p:sldSz cx="24385588" cy="13717588"/>
  <p:notesSz cx="6858000" cy="9144000"/>
  <p:defaultTextStyle>
    <a:defPPr>
      <a:defRPr lang="fr-FR"/>
    </a:defPPr>
    <a:lvl1pPr marL="0" algn="l" defTabSz="217722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11" algn="l" defTabSz="217722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20" algn="l" defTabSz="217722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831" algn="l" defTabSz="217722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442" algn="l" defTabSz="217722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051" algn="l" defTabSz="217722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662" algn="l" defTabSz="217722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273" algn="l" defTabSz="217722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8882" algn="l" defTabSz="217722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343" autoAdjust="0"/>
  </p:normalViewPr>
  <p:slideViewPr>
    <p:cSldViewPr>
      <p:cViewPr varScale="1">
        <p:scale>
          <a:sx n="56" d="100"/>
          <a:sy n="56" d="100"/>
        </p:scale>
        <p:origin x="558" y="96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F012C-D10F-4E3D-8B8E-FCE8E1008D7C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ECA6D-DBEE-4A7B-99A9-E2730EB55C8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685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11" algn="l" defTabSz="21772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20" algn="l" defTabSz="21772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831" algn="l" defTabSz="21772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442" algn="l" defTabSz="21772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051" algn="l" defTabSz="21772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662" algn="l" defTabSz="21772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273" algn="l" defTabSz="21772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8882" algn="l" defTabSz="21772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Image à changer selon la thématique. La Ville possède un compte</a:t>
            </a:r>
            <a:r>
              <a:rPr lang="fr-CA" baseline="0" dirty="0"/>
              <a:t> pour une banque de photos. Référez-vous au service des communications. </a:t>
            </a:r>
            <a:r>
              <a:rPr lang="fr-CA" dirty="0"/>
              <a:t>Svp respecter le format rectangulaire qui n’est pas pleine page.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921" y="4261344"/>
            <a:ext cx="20727750" cy="29403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838" y="7773299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76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66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679551" y="549340"/>
            <a:ext cx="5486758" cy="1170440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80" y="549340"/>
            <a:ext cx="16053845" cy="1170440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6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114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6295" y="8814822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26295" y="5814100"/>
            <a:ext cx="20727750" cy="3000722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11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2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831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5444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43051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3166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20273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0888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31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80" y="3200772"/>
            <a:ext cx="10770302" cy="9052974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396008" y="3200772"/>
            <a:ext cx="10770302" cy="9052974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1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11" indent="0">
              <a:buNone/>
              <a:defRPr sz="4800" b="1"/>
            </a:lvl2pPr>
            <a:lvl3pPr marL="2177220" indent="0">
              <a:buNone/>
              <a:defRPr sz="4300" b="1"/>
            </a:lvl3pPr>
            <a:lvl4pPr marL="3265831" indent="0">
              <a:buNone/>
              <a:defRPr sz="3800" b="1"/>
            </a:lvl4pPr>
            <a:lvl5pPr marL="4354442" indent="0">
              <a:buNone/>
              <a:defRPr sz="3800" b="1"/>
            </a:lvl5pPr>
            <a:lvl6pPr marL="5443051" indent="0">
              <a:buNone/>
              <a:defRPr sz="3800" b="1"/>
            </a:lvl6pPr>
            <a:lvl7pPr marL="6531662" indent="0">
              <a:buNone/>
              <a:defRPr sz="3800" b="1"/>
            </a:lvl7pPr>
            <a:lvl8pPr marL="7620273" indent="0">
              <a:buNone/>
              <a:defRPr sz="3800" b="1"/>
            </a:lvl8pPr>
            <a:lvl9pPr marL="8708882" indent="0">
              <a:buNone/>
              <a:defRPr sz="3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387542" y="3070582"/>
            <a:ext cx="10778769" cy="1279671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11" indent="0">
              <a:buNone/>
              <a:defRPr sz="4800" b="1"/>
            </a:lvl2pPr>
            <a:lvl3pPr marL="2177220" indent="0">
              <a:buNone/>
              <a:defRPr sz="4300" b="1"/>
            </a:lvl3pPr>
            <a:lvl4pPr marL="3265831" indent="0">
              <a:buNone/>
              <a:defRPr sz="3800" b="1"/>
            </a:lvl4pPr>
            <a:lvl5pPr marL="4354442" indent="0">
              <a:buNone/>
              <a:defRPr sz="3800" b="1"/>
            </a:lvl5pPr>
            <a:lvl6pPr marL="5443051" indent="0">
              <a:buNone/>
              <a:defRPr sz="3800" b="1"/>
            </a:lvl6pPr>
            <a:lvl7pPr marL="6531662" indent="0">
              <a:buNone/>
              <a:defRPr sz="3800" b="1"/>
            </a:lvl7pPr>
            <a:lvl8pPr marL="7620273" indent="0">
              <a:buNone/>
              <a:defRPr sz="3800" b="1"/>
            </a:lvl8pPr>
            <a:lvl9pPr marL="8708882" indent="0">
              <a:buNone/>
              <a:defRPr sz="3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387542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59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73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51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1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4089" y="546165"/>
            <a:ext cx="13632221" cy="11707581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81" y="2870534"/>
            <a:ext cx="8022691" cy="9383212"/>
          </a:xfrm>
        </p:spPr>
        <p:txBody>
          <a:bodyPr/>
          <a:lstStyle>
            <a:lvl1pPr marL="0" indent="0">
              <a:buNone/>
              <a:defRPr sz="3400"/>
            </a:lvl1pPr>
            <a:lvl2pPr marL="1088611" indent="0">
              <a:buNone/>
              <a:defRPr sz="2900"/>
            </a:lvl2pPr>
            <a:lvl3pPr marL="2177220" indent="0">
              <a:buNone/>
              <a:defRPr sz="2300"/>
            </a:lvl3pPr>
            <a:lvl4pPr marL="3265831" indent="0">
              <a:buNone/>
              <a:defRPr sz="2100"/>
            </a:lvl4pPr>
            <a:lvl5pPr marL="4354442" indent="0">
              <a:buNone/>
              <a:defRPr sz="2100"/>
            </a:lvl5pPr>
            <a:lvl6pPr marL="5443051" indent="0">
              <a:buNone/>
              <a:defRPr sz="2100"/>
            </a:lvl6pPr>
            <a:lvl7pPr marL="6531662" indent="0">
              <a:buNone/>
              <a:defRPr sz="2100"/>
            </a:lvl7pPr>
            <a:lvl8pPr marL="7620273" indent="0">
              <a:buNone/>
              <a:defRPr sz="2100"/>
            </a:lvl8pPr>
            <a:lvl9pPr marL="8708882" indent="0">
              <a:buNone/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956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746" y="9602311"/>
            <a:ext cx="14631353" cy="1133608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700"/>
            </a:lvl1pPr>
            <a:lvl2pPr marL="1088611" indent="0">
              <a:buNone/>
              <a:defRPr sz="6600"/>
            </a:lvl2pPr>
            <a:lvl3pPr marL="2177220" indent="0">
              <a:buNone/>
              <a:defRPr sz="5700"/>
            </a:lvl3pPr>
            <a:lvl4pPr marL="3265831" indent="0">
              <a:buNone/>
              <a:defRPr sz="4800"/>
            </a:lvl4pPr>
            <a:lvl5pPr marL="4354442" indent="0">
              <a:buNone/>
              <a:defRPr sz="4800"/>
            </a:lvl5pPr>
            <a:lvl6pPr marL="5443051" indent="0">
              <a:buNone/>
              <a:defRPr sz="4800"/>
            </a:lvl6pPr>
            <a:lvl7pPr marL="6531662" indent="0">
              <a:buNone/>
              <a:defRPr sz="4800"/>
            </a:lvl7pPr>
            <a:lvl8pPr marL="7620273" indent="0">
              <a:buNone/>
              <a:defRPr sz="4800"/>
            </a:lvl8pPr>
            <a:lvl9pPr marL="8708882" indent="0">
              <a:buNone/>
              <a:defRPr sz="48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400"/>
            </a:lvl1pPr>
            <a:lvl2pPr marL="1088611" indent="0">
              <a:buNone/>
              <a:defRPr sz="2900"/>
            </a:lvl2pPr>
            <a:lvl3pPr marL="2177220" indent="0">
              <a:buNone/>
              <a:defRPr sz="2300"/>
            </a:lvl3pPr>
            <a:lvl4pPr marL="3265831" indent="0">
              <a:buNone/>
              <a:defRPr sz="2100"/>
            </a:lvl4pPr>
            <a:lvl5pPr marL="4354442" indent="0">
              <a:buNone/>
              <a:defRPr sz="2100"/>
            </a:lvl5pPr>
            <a:lvl6pPr marL="5443051" indent="0">
              <a:buNone/>
              <a:defRPr sz="2100"/>
            </a:lvl6pPr>
            <a:lvl7pPr marL="6531662" indent="0">
              <a:buNone/>
              <a:defRPr sz="2100"/>
            </a:lvl7pPr>
            <a:lvl8pPr marL="7620273" indent="0">
              <a:buNone/>
              <a:defRPr sz="2100"/>
            </a:lvl8pPr>
            <a:lvl9pPr marL="8708882" indent="0">
              <a:buNone/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19280" y="549340"/>
            <a:ext cx="21947029" cy="2286265"/>
          </a:xfrm>
          <a:prstGeom prst="rect">
            <a:avLst/>
          </a:prstGeom>
        </p:spPr>
        <p:txBody>
          <a:bodyPr vert="horz" lIns="217722" tIns="108860" rIns="217722" bIns="10886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horz" lIns="217722" tIns="108860" rIns="217722" bIns="10886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19281" y="12714173"/>
            <a:ext cx="5689971" cy="730334"/>
          </a:xfrm>
          <a:prstGeom prst="rect">
            <a:avLst/>
          </a:prstGeom>
        </p:spPr>
        <p:txBody>
          <a:bodyPr vert="horz" lIns="217722" tIns="108860" rIns="217722" bIns="108860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F17B-4B7C-47A1-B004-5298646FE218}" type="datetimeFigureOut">
              <a:rPr lang="fr-CA" smtClean="0"/>
              <a:t>2026-05-21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31743" y="12714173"/>
            <a:ext cx="7722102" cy="730334"/>
          </a:xfrm>
          <a:prstGeom prst="rect">
            <a:avLst/>
          </a:prstGeom>
        </p:spPr>
        <p:txBody>
          <a:bodyPr vert="horz" lIns="217722" tIns="108860" rIns="217722" bIns="108860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476339" y="12714173"/>
            <a:ext cx="5689971" cy="730334"/>
          </a:xfrm>
          <a:prstGeom prst="rect">
            <a:avLst/>
          </a:prstGeom>
        </p:spPr>
        <p:txBody>
          <a:bodyPr vert="horz" lIns="217722" tIns="108860" rIns="217722" bIns="108860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693E-D8F7-43B0-8BC3-96755BF4530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744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2177220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59" indent="-816459" algn="l" defTabSz="2177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992" indent="-680381" algn="l" defTabSz="2177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27" indent="-544305" algn="l" defTabSz="2177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136" indent="-544305" algn="l" defTabSz="2177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747" indent="-544305" algn="l" defTabSz="2177220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358" indent="-544305" algn="l" defTabSz="2177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967" indent="-544305" algn="l" defTabSz="2177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578" indent="-544305" algn="l" defTabSz="2177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189" indent="-544305" algn="l" defTabSz="2177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17722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11" algn="l" defTabSz="217722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20" algn="l" defTabSz="217722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831" algn="l" defTabSz="217722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442" algn="l" defTabSz="217722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051" algn="l" defTabSz="217722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662" algn="l" defTabSz="217722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273" algn="l" defTabSz="217722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882" algn="l" defTabSz="217722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60"/>
          <p:cNvSpPr/>
          <p:nvPr/>
        </p:nvSpPr>
        <p:spPr>
          <a:xfrm>
            <a:off x="15721417" y="1"/>
            <a:ext cx="8664173" cy="1371758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 b="1" cap="none" spc="-9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80"/>
          <p:cNvSpPr txBox="1">
            <a:spLocks/>
          </p:cNvSpPr>
          <p:nvPr/>
        </p:nvSpPr>
        <p:spPr>
          <a:xfrm>
            <a:off x="15721417" y="4122175"/>
            <a:ext cx="8093133" cy="254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spc="-560">
                <a:solidFill>
                  <a:srgbClr val="24262C"/>
                </a:solidFill>
              </a:defRPr>
            </a:lvl1pPr>
          </a:lstStyle>
          <a:p>
            <a:pPr algn="r" defTabSz="825529">
              <a:lnSpc>
                <a:spcPct val="70000"/>
              </a:lnSpc>
              <a:defRPr sz="1800" spc="0">
                <a:solidFill>
                  <a:srgbClr val="000000"/>
                </a:solidFill>
              </a:defRPr>
            </a:pPr>
            <a:r>
              <a:rPr lang="fr-FR" sz="8000" kern="0" spc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Helvetica"/>
              </a:rPr>
              <a:t>Comité consultatif d’urbanisme</a:t>
            </a:r>
            <a:endParaRPr lang="fr-CA" sz="8000" kern="0" spc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Helvetica"/>
            </a:endParaRPr>
          </a:p>
        </p:txBody>
      </p:sp>
      <p:pic>
        <p:nvPicPr>
          <p:cNvPr id="12" name="LogoBeauharnois_Renvers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97070" y="1241522"/>
            <a:ext cx="6388518" cy="281972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171"/>
          <p:cNvSpPr/>
          <p:nvPr/>
        </p:nvSpPr>
        <p:spPr>
          <a:xfrm>
            <a:off x="16369531" y="7002828"/>
            <a:ext cx="7623673" cy="2"/>
          </a:xfrm>
          <a:prstGeom prst="line">
            <a:avLst/>
          </a:prstGeom>
          <a:ln w="12700">
            <a:solidFill>
              <a:schemeClr val="bg1">
                <a:alpha val="15000"/>
              </a:schemeClr>
            </a:solidFill>
            <a:miter lim="400000"/>
            <a:headEnd type="triangle" len="sm"/>
          </a:ln>
        </p:spPr>
        <p:txBody>
          <a:bodyPr lIns="0" tIns="0" rIns="0" bIns="0"/>
          <a:lstStyle/>
          <a:p>
            <a:pPr defTabSz="457217">
              <a:defRPr sz="1200" cap="none" spc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8" name="Picture 4" descr="http://www.infosuroit.com/wp-content/uploads/2011/04/Beauharnois-Champ-Perras-ref99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1306"/>
            <a:ext cx="15721417" cy="85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-34974" y="0"/>
            <a:ext cx="7835280" cy="1371758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 b="1" cap="none" spc="-9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1535610" y="9261772"/>
            <a:ext cx="8705503" cy="1220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762000">
              <a:lnSpc>
                <a:spcPct val="150000"/>
              </a:lnSpc>
              <a:defRPr sz="2500" cap="none" spc="250">
                <a:solidFill>
                  <a:srgbClr val="FEFDFD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endParaRPr sz="5400" b="1" dirty="0">
              <a:latin typeface="Calibri Light" panose="020F0302020204030204" pitchFamily="34" charset="0"/>
            </a:endParaRPr>
          </a:p>
        </p:txBody>
      </p:sp>
      <p:pic>
        <p:nvPicPr>
          <p:cNvPr id="19" name="Image 18" descr="Logo_beauharnois_couleur_fond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4253" y="449341"/>
            <a:ext cx="3528622" cy="1189458"/>
          </a:xfrm>
          <a:prstGeom prst="rect">
            <a:avLst/>
          </a:prstGeom>
        </p:spPr>
      </p:pic>
      <p:pic>
        <p:nvPicPr>
          <p:cNvPr id="1026" name="Picture 2" descr="http://ville-briec.fr/medias/2015/07/urbanis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6" y="6138714"/>
            <a:ext cx="10664060" cy="70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4746" y="2000893"/>
            <a:ext cx="16545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Demande de dérogation mineure 2026-0037 – 309, rue Principale</a:t>
            </a:r>
          </a:p>
          <a:p>
            <a:endParaRPr lang="fr-CA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92382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08DAB-7364-7F2F-886D-CCAC29037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>
            <a:extLst>
              <a:ext uri="{FF2B5EF4-FFF2-40B4-BE49-F238E27FC236}">
                <a16:creationId xmlns:a16="http://schemas.microsoft.com/office/drawing/2014/main" id="{CD729AD5-D270-4B09-A6F2-8755DFBEB6F3}"/>
              </a:ext>
            </a:extLst>
          </p:cNvPr>
          <p:cNvSpPr/>
          <p:nvPr/>
        </p:nvSpPr>
        <p:spPr>
          <a:xfrm>
            <a:off x="0" y="0"/>
            <a:ext cx="24385588" cy="426650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50801" tIns="50801" rIns="50801" bIns="50801" anchor="ctr"/>
          <a:lstStyle/>
          <a:p>
            <a:pPr lvl="0">
              <a:defRPr sz="3000" b="1" cap="none" spc="-9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" name="Image 19" descr="Logo_beauharnois_blanc_fond_transparent.png">
            <a:extLst>
              <a:ext uri="{FF2B5EF4-FFF2-40B4-BE49-F238E27FC236}">
                <a16:creationId xmlns:a16="http://schemas.microsoft.com/office/drawing/2014/main" id="{034870DE-5652-FA38-D4B3-CF5760CA2C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2970" y="377326"/>
            <a:ext cx="3631920" cy="1224278"/>
          </a:xfrm>
          <a:prstGeom prst="rect">
            <a:avLst/>
          </a:prstGeom>
        </p:spPr>
      </p:pic>
      <p:sp>
        <p:nvSpPr>
          <p:cNvPr id="26" name="Shape 206">
            <a:extLst>
              <a:ext uri="{FF2B5EF4-FFF2-40B4-BE49-F238E27FC236}">
                <a16:creationId xmlns:a16="http://schemas.microsoft.com/office/drawing/2014/main" id="{9A67D219-FF47-444A-9A0C-520BAA70E0B2}"/>
              </a:ext>
            </a:extLst>
          </p:cNvPr>
          <p:cNvSpPr/>
          <p:nvPr/>
        </p:nvSpPr>
        <p:spPr>
          <a:xfrm>
            <a:off x="1746189" y="1759203"/>
            <a:ext cx="576209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 spc="100">
                <a:solidFill>
                  <a:srgbClr val="24262C"/>
                </a:solidFill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endParaRPr sz="2800" cap="al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Shape 207">
            <a:extLst>
              <a:ext uri="{FF2B5EF4-FFF2-40B4-BE49-F238E27FC236}">
                <a16:creationId xmlns:a16="http://schemas.microsoft.com/office/drawing/2014/main" id="{C5A95471-BD08-71D9-5592-12C3701B6942}"/>
              </a:ext>
            </a:extLst>
          </p:cNvPr>
          <p:cNvSpPr/>
          <p:nvPr/>
        </p:nvSpPr>
        <p:spPr>
          <a:xfrm>
            <a:off x="1755939" y="2445083"/>
            <a:ext cx="5752344" cy="1"/>
          </a:xfrm>
          <a:prstGeom prst="line">
            <a:avLst/>
          </a:prstGeom>
          <a:ln>
            <a:solidFill>
              <a:schemeClr val="bg1"/>
            </a:solidFill>
            <a:headEnd type="triangle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0" tIns="0" rIns="0" bIns="0"/>
          <a:lstStyle/>
          <a:p>
            <a:pPr defTabSz="457200">
              <a:defRPr sz="1200" cap="none" spc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421975-6B26-56B7-C476-B7A6D2230209}"/>
              </a:ext>
            </a:extLst>
          </p:cNvPr>
          <p:cNvSpPr txBox="1"/>
          <p:nvPr/>
        </p:nvSpPr>
        <p:spPr>
          <a:xfrm>
            <a:off x="743521" y="4626546"/>
            <a:ext cx="105306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La demande vise à subdiviser le lot 4 716 761 et créer 2 lots avec les dérogations suivantes:</a:t>
            </a:r>
          </a:p>
          <a:p>
            <a:pPr algn="just"/>
            <a:endParaRPr lang="fr-CA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C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Réduire le </a:t>
            </a:r>
            <a:r>
              <a:rPr lang="fr-CA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frontage</a:t>
            </a:r>
            <a:r>
              <a:rPr lang="fr-C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du lot projeté 6 724 417 à 8.26 m au lieu de 15 m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fr-CA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fr-C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La largeur du lot projeté 6 724 416 avec une largeur de 12.80 m au lieu de 15 m, à la profondeur prescrite </a:t>
            </a:r>
          </a:p>
          <a:p>
            <a:pPr algn="just"/>
            <a:endParaRPr lang="fr-CA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fr-CA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Le tout selon la grille des usages et normes pour la zone H-30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F20B8D-D599-483A-238D-574C00D07A0F}"/>
              </a:ext>
            </a:extLst>
          </p:cNvPr>
          <p:cNvSpPr/>
          <p:nvPr/>
        </p:nvSpPr>
        <p:spPr>
          <a:xfrm>
            <a:off x="1746189" y="2835157"/>
            <a:ext cx="138127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Demande de dérogation mineure 2026-0037 – 309, rue Principale </a:t>
            </a:r>
          </a:p>
          <a:p>
            <a:endParaRPr lang="fr-CA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20574B-258E-7ED0-BE69-0BE866219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5134" y="2835157"/>
            <a:ext cx="7012324" cy="80981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13B55E5-43E6-E6F6-E0F0-334E7525F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187281" y="7368363"/>
            <a:ext cx="7203344" cy="46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131</Words>
  <Application>Microsoft Office PowerPoint</Application>
  <PresentationFormat>Personnalisé</PresentationFormat>
  <Paragraphs>11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Penelope Larose</dc:creator>
  <cp:lastModifiedBy>Audrey Laplante</cp:lastModifiedBy>
  <cp:revision>255</cp:revision>
  <dcterms:created xsi:type="dcterms:W3CDTF">2016-04-27T18:23:14Z</dcterms:created>
  <dcterms:modified xsi:type="dcterms:W3CDTF">2026-05-21T14:59:59Z</dcterms:modified>
</cp:coreProperties>
</file>